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</p:sldIdLst>
  <p:sldSz cy="5143500" cx="9144000"/>
  <p:notesSz cx="6858000" cy="9144000"/>
  <p:embeddedFontLst>
    <p:embeddedFont>
      <p:font typeface="PT Sans Narrow"/>
      <p:regular r:id="rId135"/>
      <p:bold r:id="rId136"/>
    </p:embeddedFont>
    <p:embeddedFont>
      <p:font typeface="Open Sans"/>
      <p:regular r:id="rId137"/>
      <p:bold r:id="rId138"/>
      <p:italic r:id="rId139"/>
      <p:boldItalic r:id="rId1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0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OpenSans-italic.fntdata"/><Relationship Id="rId138" Type="http://schemas.openxmlformats.org/officeDocument/2006/relationships/font" Target="fonts/OpenSans-bold.fntdata"/><Relationship Id="rId137" Type="http://schemas.openxmlformats.org/officeDocument/2006/relationships/font" Target="fonts/OpenSans-regular.fntdata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font" Target="fonts/PTSansNarrow-bold.fntdata"/><Relationship Id="rId135" Type="http://schemas.openxmlformats.org/officeDocument/2006/relationships/font" Target="fonts/PTSansNarrow-regular.fntdata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9ec35a6fa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79ec35a6fa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f0c5d6c098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f0c5d6c098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f0c5d6c098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f0c5d6c098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f0febaca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f0febaca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f0febaca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f0febaca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f0febaca9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f0febaca9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f0febaca9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f0febaca9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f0febaca9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f0febaca9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f0febaca9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f0febaca9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f0febaca9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f0febaca9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f0febaca9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f0febaca9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9ec35a6f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79ec35a6f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8007378d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8007378d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f271a7f40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f271a7f40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8007378d0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8007378d0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8007378d0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8007378d0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8007378d0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8007378d0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8007378d0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8007378d0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8007378d0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8007378d0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8007378d0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8007378d0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8007378d0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8007378d0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f271a7f40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f271a7f40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9ec35a6fa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79ec35a6fa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f271a7f40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f271a7f40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f0febaca9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f0febaca9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8007378d0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8007378d0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8007378d0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8007378d0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8007378d0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8007378d0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8007378d0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8007378d0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8007378d0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28007378d0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8007378d0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8007378d0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8007378d0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8007378d0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8007378d0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8007378d0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0170f65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f0170f65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9ec35a6fa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9ec35a6fa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9ec35a6fa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9ec35a6fa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9ec35a6fa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9ec35a6fa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9ec35a6fa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79ec35a6fa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9ec35a6fa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9ec35a6fa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9ec35a6fa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9ec35a6fa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9ec35a6fa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9ec35a6fa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9ec35a6fa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79ec35a6fa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9ec35a6fa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79ec35a6fa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9ec35a6fa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9ec35a6fa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9ec35a6fa_0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79ec35a6fa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9ec35a6fa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9ec35a6fa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9ec35a6fa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79ec35a6fa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9ec35a6fa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79ec35a6fa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9ec35a6fa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9ec35a6fa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79ec35a6fa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79ec35a6fa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79ec35a6fa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79ec35a6fa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9ec35a6fa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9ec35a6fa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0170f656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f0170f656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0170f656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0170f656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0170f656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f0170f656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f0170f656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f0170f656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f0170f656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f0170f656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f0170f656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f0170f656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f0170f656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f0170f656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f0170f656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f0170f656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0170f656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0170f656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0170f656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0170f656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9ec35a6fa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9ec35a6fa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0170f656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0170f656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0170f656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f0170f656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f0170f656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f0170f656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0170f656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f0170f656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f0170f656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f0170f656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f0170f656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f0170f656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f0170f656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f0170f656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f0170f656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f0170f656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f0170f656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f0170f656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f0170f656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f0170f656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9ec35a6fa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9ec35a6fa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f0170f656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f0170f656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f0c5d6c09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f0c5d6c0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f0c5d6c09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f0c5d6c09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f0170f656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f0170f656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f0170f656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f0170f656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0170f656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f0170f656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f0c5d6c0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f0c5d6c0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f0c5d6c09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f0c5d6c09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f0170f656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f0170f656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f0c5d6c09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f0c5d6c0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9ec35a6fa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9ec35a6fa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0c5d6c09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f0c5d6c0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f0c5d6c09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f0c5d6c09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f0c5d6c09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f0c5d6c09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f0c5d6c09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f0c5d6c09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f0c5d6c09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f0c5d6c09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f0c5d6c09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f0c5d6c09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f0c5d6c09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f0c5d6c09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f0c5d6c09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f0c5d6c09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f0c5d6c09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f0c5d6c09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f0c5d6c09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f0c5d6c09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9ec35a6fa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9ec35a6fa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f0c5d6c09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f0c5d6c09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f0c5d6c09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f0c5d6c09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f0c5d6c09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f0c5d6c09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f0c5d6c09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f0c5d6c09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f0c5d6c09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f0c5d6c09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f0c5d6c09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f0c5d6c09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f0c5d6c09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f0c5d6c09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f0c5d6c09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f0c5d6c09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f0c5d6c09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f0c5d6c09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f0c5d6c09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f0c5d6c09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9ec35a6fa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9ec35a6fa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f0c5d6c098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f0c5d6c09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f0c5d6c09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f0c5d6c09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f0c5d6c09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f0c5d6c09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f0c5d6c098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f0c5d6c09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f0c5d6c098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f0c5d6c09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f0c5d6c09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f0c5d6c09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f0c5d6c09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f0c5d6c09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f0c5d6c09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f0c5d6c09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f0c5d6c09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f0c5d6c09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f0c5d6c098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f0c5d6c09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9ec35a6fa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79ec35a6fa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f0c5d6c098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f0c5d6c098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f0c5d6c098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f0c5d6c098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f0c5d6c098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f0c5d6c098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f0c5d6c098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f0c5d6c098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f0c5d6c098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f0c5d6c09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f0c5d6c098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f0c5d6c098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f0c5d6c098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f0c5d6c098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f0c5d6c098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f0c5d6c098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f0c5d6c098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f0c5d6c098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f0c5d6c098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f0c5d6c098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4" name="Google Shape;14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6" name="Google Shape;16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7" name="Google Shape;17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2"/>
          <p:cNvSpPr txBox="1"/>
          <p:nvPr/>
        </p:nvSpPr>
        <p:spPr>
          <a:xfrm>
            <a:off x="84525" y="4719250"/>
            <a:ext cx="1980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Hemavathy S/Python notes</a:t>
            </a:r>
            <a:endParaRPr b="1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Google Shape;27;p3"/>
          <p:cNvSpPr txBox="1"/>
          <p:nvPr/>
        </p:nvSpPr>
        <p:spPr>
          <a:xfrm>
            <a:off x="84525" y="4719250"/>
            <a:ext cx="1980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Hemavathy S/Python notes</a:t>
            </a:r>
            <a:endParaRPr b="1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84525" y="4719250"/>
            <a:ext cx="1980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Hemavathy S/Python notes</a:t>
            </a:r>
            <a:endParaRPr b="1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6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6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6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61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71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9.pn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Module 2</a:t>
            </a:r>
            <a:endParaRPr/>
          </a:p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Programming Fundamentals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75" y="805825"/>
            <a:ext cx="8839202" cy="35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 rot="2700000">
            <a:off x="3270815" y="354671"/>
            <a:ext cx="584212" cy="108102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22"/>
          <p:cNvSpPr/>
          <p:nvPr/>
        </p:nvSpPr>
        <p:spPr>
          <a:xfrm rot="8965177">
            <a:off x="324598" y="2557141"/>
            <a:ext cx="584377" cy="108092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663275" y="3622125"/>
            <a:ext cx="23109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Continuation lines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4083150" y="306425"/>
            <a:ext cx="30144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Displays month and year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1432150" y="180725"/>
            <a:ext cx="2037600" cy="4497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Python in idle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6" name="Google Shape;69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575" y="1457225"/>
            <a:ext cx="6522649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Precedence of Operators</a:t>
            </a:r>
            <a:endParaRPr/>
          </a:p>
        </p:txBody>
      </p:sp>
      <p:pic>
        <p:nvPicPr>
          <p:cNvPr id="702" name="Google Shape;70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70675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Special operators</a:t>
            </a:r>
            <a:endParaRPr/>
          </a:p>
        </p:txBody>
      </p:sp>
      <p:sp>
        <p:nvSpPr>
          <p:cNvPr id="708" name="Google Shape;708;p1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Special </a:t>
            </a:r>
            <a:r>
              <a:rPr lang="en-GB"/>
              <a:t>operators provide additional functionality to perform specific tasks or comparisons in a more specialized manner.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Identity operator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Identity operator</a:t>
            </a:r>
            <a:endParaRPr/>
          </a:p>
        </p:txBody>
      </p:sp>
      <p:sp>
        <p:nvSpPr>
          <p:cNvPr id="714" name="Google Shape;714;p1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The identity operators in Python are used to </a:t>
            </a:r>
            <a:r>
              <a:rPr lang="en-GB" sz="2200">
                <a:solidFill>
                  <a:srgbClr val="FF0000"/>
                </a:solidFill>
              </a:rPr>
              <a:t>compare the identity of two objects</a:t>
            </a:r>
            <a:r>
              <a:rPr lang="en-GB" sz="2200"/>
              <a:t>, which means they check whether two objects </a:t>
            </a:r>
            <a:r>
              <a:rPr lang="en-GB" sz="2200">
                <a:solidFill>
                  <a:srgbClr val="FF0000"/>
                </a:solidFill>
              </a:rPr>
              <a:t>refer to the same memory location.</a:t>
            </a:r>
            <a:endParaRPr sz="2200">
              <a:solidFill>
                <a:srgbClr val="FF0000"/>
              </a:solidFill>
            </a:endParaRPr>
          </a:p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0"/>
              <a:buChar char="★"/>
            </a:pPr>
            <a:r>
              <a:rPr lang="en-GB" sz="2500">
                <a:solidFill>
                  <a:srgbClr val="000000"/>
                </a:solidFill>
              </a:rPr>
              <a:t>is </a:t>
            </a:r>
            <a:endParaRPr sz="2500">
              <a:solidFill>
                <a:srgbClr val="000000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★"/>
            </a:pPr>
            <a:r>
              <a:rPr lang="en-GB" sz="2500">
                <a:solidFill>
                  <a:srgbClr val="000000"/>
                </a:solidFill>
              </a:rPr>
              <a:t>is not</a:t>
            </a:r>
            <a:endParaRPr sz="2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“is” </a:t>
            </a:r>
            <a:r>
              <a:rPr lang="en-GB"/>
              <a:t>identity</a:t>
            </a:r>
            <a:r>
              <a:rPr lang="en-GB"/>
              <a:t> operator</a:t>
            </a:r>
            <a:endParaRPr/>
          </a:p>
        </p:txBody>
      </p:sp>
      <p:sp>
        <p:nvSpPr>
          <p:cNvPr id="720" name="Google Shape;720;p1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The "is" operator returns </a:t>
            </a:r>
            <a:r>
              <a:rPr lang="en-GB" sz="2200">
                <a:solidFill>
                  <a:srgbClr val="FF0000"/>
                </a:solidFill>
              </a:rPr>
              <a:t>True if two objects have the same identity, </a:t>
            </a:r>
            <a:r>
              <a:rPr lang="en-GB" sz="2200"/>
              <a:t>indicating that they are the same object.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It </a:t>
            </a:r>
            <a:r>
              <a:rPr lang="en-GB" sz="2200">
                <a:solidFill>
                  <a:srgbClr val="FF0000"/>
                </a:solidFill>
              </a:rPr>
              <a:t>compares the memory addresses</a:t>
            </a:r>
            <a:r>
              <a:rPr lang="en-GB" sz="2200"/>
              <a:t> of the objects rather than their values.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If the objects have different memory addresses, even if their values are the same, the "</a:t>
            </a:r>
            <a:r>
              <a:rPr lang="en-GB" sz="2200">
                <a:solidFill>
                  <a:srgbClr val="FF0000"/>
                </a:solidFill>
              </a:rPr>
              <a:t>is" operator will return False</a:t>
            </a:r>
            <a:r>
              <a:rPr lang="en-GB" sz="2200"/>
              <a:t>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200"/>
              <a:t>Syntax: </a:t>
            </a:r>
            <a:r>
              <a:rPr lang="en-GB" sz="2200">
                <a:solidFill>
                  <a:srgbClr val="FF0000"/>
                </a:solidFill>
              </a:rPr>
              <a:t>object1 </a:t>
            </a:r>
            <a:r>
              <a:rPr lang="en-GB" sz="2200">
                <a:solidFill>
                  <a:srgbClr val="000000"/>
                </a:solidFill>
              </a:rPr>
              <a:t>is</a:t>
            </a:r>
            <a:r>
              <a:rPr lang="en-GB" sz="2200">
                <a:solidFill>
                  <a:srgbClr val="FF0000"/>
                </a:solidFill>
              </a:rPr>
              <a:t> object2</a:t>
            </a:r>
            <a:endParaRPr sz="22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</a:t>
            </a:r>
            <a:r>
              <a:rPr lang="en-GB"/>
              <a:t>is not" operator</a:t>
            </a:r>
            <a:endParaRPr/>
          </a:p>
        </p:txBody>
      </p:sp>
      <p:sp>
        <p:nvSpPr>
          <p:cNvPr id="726" name="Google Shape;726;p117"/>
          <p:cNvSpPr txBox="1"/>
          <p:nvPr>
            <p:ph idx="1" type="body"/>
          </p:nvPr>
        </p:nvSpPr>
        <p:spPr>
          <a:xfrm>
            <a:off x="475400" y="13310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The "is not" operator returns True if two objects have different identities, indicating that they are not the same object.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It is the negation of the "is" operator.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200"/>
              <a:t>Syntax: </a:t>
            </a:r>
            <a:r>
              <a:rPr lang="en-GB" sz="2200">
                <a:solidFill>
                  <a:srgbClr val="FF0000"/>
                </a:solidFill>
              </a:rPr>
              <a:t>object1</a:t>
            </a:r>
            <a:r>
              <a:rPr lang="en-GB" sz="2200">
                <a:solidFill>
                  <a:srgbClr val="000000"/>
                </a:solidFill>
              </a:rPr>
              <a:t> is not </a:t>
            </a:r>
            <a:r>
              <a:rPr lang="en-GB" sz="2200">
                <a:solidFill>
                  <a:srgbClr val="FF0000"/>
                </a:solidFill>
              </a:rPr>
              <a:t>object2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732" name="Google Shape;732;p118"/>
          <p:cNvSpPr txBox="1"/>
          <p:nvPr>
            <p:ph idx="1" type="body"/>
          </p:nvPr>
        </p:nvSpPr>
        <p:spPr>
          <a:xfrm>
            <a:off x="311700" y="561375"/>
            <a:ext cx="3999900" cy="43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x1 = 5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900"/>
              <a:t>y1 = 5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900"/>
              <a:t>x2 = 'Hello'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900"/>
              <a:t>y2 = 'Hello'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900"/>
              <a:t>x3 = [1,2,3]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900"/>
              <a:t>y3 = [1,2,3]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900"/>
              <a:t>print(x1 is not y1)  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900"/>
              <a:t>print(x2 is y2)  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900"/>
              <a:t>print(x3 is y3)  </a:t>
            </a:r>
            <a:endParaRPr b="1" sz="2100"/>
          </a:p>
        </p:txBody>
      </p:sp>
      <p:sp>
        <p:nvSpPr>
          <p:cNvPr id="733" name="Google Shape;733;p118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False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300"/>
              <a:t>True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300"/>
              <a:t>False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Membership Operators</a:t>
            </a:r>
            <a:endParaRPr/>
          </a:p>
        </p:txBody>
      </p:sp>
      <p:sp>
        <p:nvSpPr>
          <p:cNvPr id="739" name="Google Shape;739;p1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Membership operators are used to check the membership of a value in a sequence or collection, such as strings, lists, tuples, or sets. The membership operators available in Python are "in" and "not in".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"in" operator: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 "in" operator returns True if a value is found in the given sequence or collection.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It checks whether the value is present within the sequence and returns True if it is, and False otherwise.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Membership Operators</a:t>
            </a:r>
            <a:endParaRPr/>
          </a:p>
        </p:txBody>
      </p:sp>
      <p:sp>
        <p:nvSpPr>
          <p:cNvPr id="745" name="Google Shape;745;p1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</a:t>
            </a:r>
            <a:r>
              <a:rPr lang="en-GB">
                <a:solidFill>
                  <a:srgbClr val="FF0000"/>
                </a:solidFill>
              </a:rPr>
              <a:t>not in</a:t>
            </a:r>
            <a:r>
              <a:rPr lang="en-GB"/>
              <a:t>" operator: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 "not in" operator returns True if a value is not found in the given sequence or collection.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It checks whether the value is absent within the sequence and returns True if it is, and False otherwise.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/>
        </p:nvSpPr>
        <p:spPr>
          <a:xfrm>
            <a:off x="684625" y="576275"/>
            <a:ext cx="8175900" cy="4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message = 'Hello world'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dict1 = {1:'a', 2:'b'}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# check if 'H' is present in message string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print('H' in message)  # prints True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# check if 'hello' is present in message string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print('hello' not in message)  # prints True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# check if '1' key is present in dict1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print(1 in dict1)  # prints True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# check if 'a' key is present in dict1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print('a' in dict1)  # prints False</a:t>
            </a:r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– Interactive and Script Mode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In Python programming, two distinct modes, </a:t>
            </a:r>
            <a:endParaRPr sz="2000"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namely 	</a:t>
            </a:r>
            <a:endParaRPr sz="2000"/>
          </a:p>
          <a:p>
            <a:pPr indent="-355600" lvl="0" marL="1371600" rtl="0" algn="l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Script Mode </a:t>
            </a:r>
            <a:endParaRPr sz="2000"/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Interactive Mode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	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06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23"/>
          <p:cNvSpPr txBox="1"/>
          <p:nvPr>
            <p:ph type="title"/>
          </p:nvPr>
        </p:nvSpPr>
        <p:spPr>
          <a:xfrm>
            <a:off x="623400" y="25717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Built-in functions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BUILT-IN FUNCTIONS</a:t>
            </a:r>
            <a:endParaRPr/>
          </a:p>
        </p:txBody>
      </p:sp>
      <p:sp>
        <p:nvSpPr>
          <p:cNvPr id="766" name="Google Shape;766;p1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2425"/>
              <a:t>Basic Functions</a:t>
            </a:r>
            <a:endParaRPr sz="24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-GB" sz="2425"/>
              <a:t>print(): Prints the specified message to the screen.</a:t>
            </a:r>
            <a:endParaRPr sz="24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-GB" sz="2425"/>
              <a:t>print("Hello, World!")</a:t>
            </a:r>
            <a:endParaRPr sz="24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24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-GB" sz="2425"/>
              <a:t>type(): Returns the type of an object.</a:t>
            </a:r>
            <a:endParaRPr sz="24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-GB" sz="2425"/>
              <a:t>print(type(5)) # Output: &lt;class 'int’&gt;\</a:t>
            </a:r>
            <a:endParaRPr sz="24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24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25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2425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BUILT-IN FUNCTIONS</a:t>
            </a:r>
            <a:endParaRPr/>
          </a:p>
        </p:txBody>
      </p:sp>
      <p:sp>
        <p:nvSpPr>
          <p:cNvPr id="772" name="Google Shape;772;p1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23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-GB" sz="2325"/>
              <a:t>id(): Returns the unique identifier (memory address) of an object.</a:t>
            </a:r>
            <a:endParaRPr sz="23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-GB" sz="2325"/>
              <a:t>a = 10 print(id(a))</a:t>
            </a:r>
            <a:endParaRPr sz="23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24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2325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BUILT-IN FUNCTIONS</a:t>
            </a:r>
            <a:endParaRPr/>
          </a:p>
        </p:txBody>
      </p:sp>
      <p:sp>
        <p:nvSpPr>
          <p:cNvPr id="778" name="Google Shape;778;p1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33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Numeric Functions</a:t>
            </a:r>
            <a:endParaRPr b="1" sz="3300" u="sng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33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abs</a:t>
            </a:r>
            <a:r>
              <a:rPr b="1" lang="en-GB" sz="33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(): Returns the absolute value of a number.</a:t>
            </a:r>
            <a:endParaRPr b="1" sz="3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print(abs(-5))  # Output: 5</a:t>
            </a:r>
            <a:endParaRPr b="1" sz="3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33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round</a:t>
            </a:r>
            <a:r>
              <a:rPr b="1" lang="en-GB" sz="33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(): Rounds a floating-point number to the nearest integer.</a:t>
            </a:r>
            <a:endParaRPr b="1" sz="3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print(round(4.6))  # Output: 5</a:t>
            </a:r>
            <a:endParaRPr b="1" sz="3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33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r>
              <a:rPr b="1" lang="en-GB" sz="33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(): Returns the largest item in an iterable or the largest of two or more arguments.</a:t>
            </a:r>
            <a:endParaRPr b="1" sz="3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print(max(1, 2, 3))  # Output: 3</a:t>
            </a:r>
            <a:endParaRPr b="1" sz="33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BUILT-IN FUNCTIONS</a:t>
            </a:r>
            <a:endParaRPr/>
          </a:p>
        </p:txBody>
      </p:sp>
      <p:sp>
        <p:nvSpPr>
          <p:cNvPr id="784" name="Google Shape;784;p1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7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min</a:t>
            </a:r>
            <a:r>
              <a:rPr b="1" lang="en-GB" sz="2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(): Returns the smallest item in an iterable or the smallest of two or more arguments.</a:t>
            </a:r>
            <a:endParaRPr b="1" sz="27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print(min(1, 2, 3))  # Output: 1</a:t>
            </a:r>
            <a:endParaRPr b="1" sz="27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7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sum</a:t>
            </a:r>
            <a:r>
              <a:rPr b="1" lang="en-GB" sz="2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(): Sums the items of an iterable.</a:t>
            </a:r>
            <a:endParaRPr b="1" sz="27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print(sum([1, 2, 3])) # Output: 6</a:t>
            </a:r>
            <a:endParaRPr sz="27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BUILT-IN FUNCTIONS</a:t>
            </a:r>
            <a:endParaRPr/>
          </a:p>
        </p:txBody>
      </p:sp>
      <p:sp>
        <p:nvSpPr>
          <p:cNvPr id="790" name="Google Shape;790;p1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complex</a:t>
            </a:r>
            <a:r>
              <a:rPr b="1" lang="en-GB"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(): Returns a complex number by specifying a real and an imaginary number.</a:t>
            </a:r>
            <a:endParaRPr b="1"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complex(3,5)</a:t>
            </a:r>
            <a:endParaRPr b="1"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(3+5j)</a:t>
            </a:r>
            <a:endParaRPr b="1"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pow</a:t>
            </a:r>
            <a:r>
              <a:rPr b="1" lang="en-GB"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(): Returns value of X to the power of y (xy)</a:t>
            </a:r>
            <a:endParaRPr b="1" sz="2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n-GB"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pow(3,4) </a:t>
            </a:r>
            <a:r>
              <a:rPr lang="en-GB" sz="2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# Output: 81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BUILT-IN FUNCTIONS</a:t>
            </a:r>
            <a:endParaRPr/>
          </a:p>
        </p:txBody>
      </p:sp>
      <p:sp>
        <p:nvSpPr>
          <p:cNvPr id="796" name="Google Shape;796;p1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Sequence Functions</a:t>
            </a:r>
            <a:endParaRPr b="1" sz="2800" u="sng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len</a:t>
            </a:r>
            <a:r>
              <a:rPr b="1" lang="en-GB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(): Returns the number of items in an object.</a:t>
            </a:r>
            <a:endParaRPr b="1" sz="2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print(len("hello"))  # Output: 5</a:t>
            </a:r>
            <a:endParaRPr b="1" sz="2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sorted</a:t>
            </a:r>
            <a:r>
              <a:rPr b="1" lang="en-GB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(): Returns a sorted list of the specified iterable.</a:t>
            </a:r>
            <a:endParaRPr b="1" sz="2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print(sorted([3, 1, 2]))  # Output: [1, 2, 3]</a:t>
            </a:r>
            <a:endParaRPr b="1" sz="2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reversed</a:t>
            </a:r>
            <a:r>
              <a:rPr b="1" lang="en-GB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(): Returns a reverse iterator.</a:t>
            </a:r>
            <a:endParaRPr b="1" sz="2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for i in reversed([1, 2, 3]):	</a:t>
            </a:r>
            <a:endParaRPr b="1" sz="2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print(i)  # Output: 3 2 1</a:t>
            </a:r>
            <a:endParaRPr b="1" sz="2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BUILT-IN FUNCTIONS</a:t>
            </a:r>
            <a:endParaRPr/>
          </a:p>
        </p:txBody>
      </p:sp>
      <p:sp>
        <p:nvSpPr>
          <p:cNvPr id="802" name="Google Shape;802;p1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Sequence Functions</a:t>
            </a:r>
            <a:endParaRPr b="1" sz="2800" u="sng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chr</a:t>
            </a:r>
            <a:r>
              <a:rPr b="1" lang="en-GB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(): Returns a character for an ascii value.</a:t>
            </a:r>
            <a:endParaRPr b="1" sz="2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print(chr(65))  # Output:A</a:t>
            </a:r>
            <a:endParaRPr b="1" sz="2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ord</a:t>
            </a:r>
            <a:r>
              <a:rPr b="1" lang="en-GB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(): Returns an integer that represents a Unicode point for a given Unicode character. This is complementary to char().</a:t>
            </a:r>
            <a:endParaRPr b="1" sz="2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print(</a:t>
            </a:r>
            <a:r>
              <a:rPr b="1" lang="en-GB" sz="28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ord(‘A’))</a:t>
            </a:r>
            <a:r>
              <a:rPr b="1" lang="en-GB" sz="2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# Output: 65</a:t>
            </a:r>
            <a:endParaRPr b="1" sz="2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5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 mode: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★"/>
            </a:pPr>
            <a:r>
              <a:rPr lang="en-GB" sz="2000"/>
              <a:t>Script Mode in Python refers to writing and executing Python scripts or programs.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★"/>
            </a:pPr>
            <a:r>
              <a:rPr lang="en-GB" sz="2000"/>
              <a:t>It involves creating a standalone Python script file with a series of Python statements saved with the .py extension</a:t>
            </a:r>
            <a:endParaRPr sz="20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12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725" y="304800"/>
            <a:ext cx="69914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 Conversion</a:t>
            </a:r>
            <a:endParaRPr/>
          </a:p>
        </p:txBody>
      </p:sp>
      <p:sp>
        <p:nvSpPr>
          <p:cNvPr id="823" name="Google Shape;823;p134"/>
          <p:cNvSpPr txBox="1"/>
          <p:nvPr>
            <p:ph idx="1" type="body"/>
          </p:nvPr>
        </p:nvSpPr>
        <p:spPr>
          <a:xfrm>
            <a:off x="311700" y="1266325"/>
            <a:ext cx="8520600" cy="3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Python int()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00"/>
              <a:t>Python float()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00"/>
              <a:t>Python str()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00"/>
              <a:t>Python bool()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00"/>
              <a:t>Python type() and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00"/>
              <a:t>Python isinstance()  # Checks if an object is an instance of a particular type or class.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5"/>
          <p:cNvSpPr txBox="1"/>
          <p:nvPr/>
        </p:nvSpPr>
        <p:spPr>
          <a:xfrm>
            <a:off x="468000" y="246400"/>
            <a:ext cx="8208000" cy="7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Initialize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= "123"            # a is a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 = 45.67            # b is a float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 = True             # c is a boolean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Convert string to integer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int_a = int(a)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print("int(a):", int_a, " | Type:", type(int_a))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Convert float to integer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int_b = int(b)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print("int(b):", int_b, " | Type:", type(int_b))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Convert integer to float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float_a = float(int_a)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print("float(int_a):", float_a, " | Type:", type(float_a))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Convert integer to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str_b = str(int_b)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print("str(int_b):", str_b, " | Type:", type(str_b))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Convert integer to boolean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bool_a = bool(int_a)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print("bool(int_a):", bool_a, " | Type:", type(bool_a))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Check the type of 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print("type(c):", type(c))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 Check if b is an instance of float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is_float = isinstance(b, float)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print("isinstance(b, float):", is_float)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Module in Python</a:t>
            </a:r>
            <a:endParaRPr/>
          </a:p>
        </p:txBody>
      </p:sp>
      <p:sp>
        <p:nvSpPr>
          <p:cNvPr id="834" name="Google Shape;834;p1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import math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print(math.pi)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print(math.sqrt(4))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840" name="Google Shape;840;p1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Exercise 1: Simple Interest Calculation</a:t>
            </a:r>
            <a:endParaRPr b="1"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r>
              <a:rPr lang="en-GB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Write a Python program to calculate the simple interest given the principal amount, rate of interest, and time period.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Formula</a:t>
            </a:r>
            <a:r>
              <a:rPr lang="en-GB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Simple Interest SI=P×R×T/100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38"/>
          <p:cNvSpPr txBox="1"/>
          <p:nvPr/>
        </p:nvSpPr>
        <p:spPr>
          <a:xfrm>
            <a:off x="0" y="0"/>
            <a:ext cx="87063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# Prompt the user to enter the principal amount, rate of interest, and time period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principal = float(input("Enter the principal amount: "))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rate = float(input("Enter the rate of interest: "))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time = float(input("Enter the time period in years: "))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# Calculate simple interest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simple_interest = (principal * rate * time) / 100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# Print the result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print("The Simple Interest is:", simple_interest)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2:</a:t>
            </a:r>
            <a:endParaRPr/>
          </a:p>
        </p:txBody>
      </p:sp>
      <p:sp>
        <p:nvSpPr>
          <p:cNvPr id="851" name="Google Shape;851;p1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 a Python program to calculate the compound interest given the principal amount, rate of interest, time period, and number of times the interest is compounded per year.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409950" cy="23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40"/>
          <p:cNvSpPr txBox="1"/>
          <p:nvPr/>
        </p:nvSpPr>
        <p:spPr>
          <a:xfrm>
            <a:off x="4302050" y="668225"/>
            <a:ext cx="4158000" cy="24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150"/>
              <a:buChar char="●"/>
            </a:pPr>
            <a:r>
              <a:rPr lang="en-GB" sz="2150">
                <a:solidFill>
                  <a:srgbClr val="444444"/>
                </a:solidFill>
                <a:highlight>
                  <a:srgbClr val="FFFFFF"/>
                </a:highlight>
              </a:rPr>
              <a:t>A = amount</a:t>
            </a:r>
            <a:endParaRPr sz="21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150"/>
              <a:buChar char="●"/>
            </a:pPr>
            <a:r>
              <a:rPr lang="en-GB" sz="2150">
                <a:solidFill>
                  <a:srgbClr val="444444"/>
                </a:solidFill>
                <a:highlight>
                  <a:srgbClr val="FFFFFF"/>
                </a:highlight>
              </a:rPr>
              <a:t>P = principal</a:t>
            </a:r>
            <a:endParaRPr sz="21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150"/>
              <a:buChar char="●"/>
            </a:pPr>
            <a:r>
              <a:rPr lang="en-GB" sz="2150">
                <a:solidFill>
                  <a:srgbClr val="444444"/>
                </a:solidFill>
                <a:highlight>
                  <a:srgbClr val="FFFFFF"/>
                </a:highlight>
              </a:rPr>
              <a:t>r = rate of interest</a:t>
            </a:r>
            <a:endParaRPr sz="21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150"/>
              <a:buChar char="●"/>
            </a:pPr>
            <a:r>
              <a:rPr lang="en-GB" sz="2150">
                <a:solidFill>
                  <a:srgbClr val="444444"/>
                </a:solidFill>
                <a:highlight>
                  <a:srgbClr val="FFFFFF"/>
                </a:highlight>
              </a:rPr>
              <a:t>n = number of times interest is compounded per year</a:t>
            </a:r>
            <a:endParaRPr sz="21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150"/>
              <a:buChar char="●"/>
            </a:pPr>
            <a:r>
              <a:rPr lang="en-GB" sz="2150">
                <a:solidFill>
                  <a:srgbClr val="444444"/>
                </a:solidFill>
                <a:highlight>
                  <a:srgbClr val="FFFFFF"/>
                </a:highlight>
              </a:rPr>
              <a:t>t = time (in years)</a:t>
            </a:r>
            <a:endParaRPr sz="2150">
              <a:solidFill>
                <a:srgbClr val="44444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1"/>
          <p:cNvSpPr txBox="1"/>
          <p:nvPr/>
        </p:nvSpPr>
        <p:spPr>
          <a:xfrm>
            <a:off x="0" y="0"/>
            <a:ext cx="7551300" cy="5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# Prompt the user to enter the principal amount, rate of interest, time period, and number of times interest is compounded per year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principal = float(input("Enter the principal amount: "))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rate = float(input("Enter the annual rate of interest: "))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time = float(input("Enter the time period in years: "))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n = int(input("Enter the number of times interest is compounded per year: "))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# Calculate the compound interest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amount = principal * (1 + (rate / (n * 100))) ** (n * time)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compound_interest = amount - principal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# Print the result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print("The Compound Interest is:", compound_interest)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print("The Amount after interest is:", amount)</a:t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Script Mode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Creating a Script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00"/>
              <a:t>Saving the Script</a:t>
            </a:r>
            <a:endParaRPr sz="2100"/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457200" lvl="0" marL="3200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00"/>
              <a:t>Executing the Script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1468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1295"/>
            <a:ext cx="7839075" cy="21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85725"/>
            <a:ext cx="8202074" cy="22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Interactive mode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-GB"/>
              <a:t>Interactive Mode in Python provides a dynamic environment for developers to interactively write and execute Python statements line by line.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-GB"/>
              <a:t>It offers a way to experiment, test code snippets, and receive immediate feedback for each command entered.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Interactive Mode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Accessing Interactive Mode: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entering the python command in continuation lines without specifying a script filename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	</a:t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713" y="2649388"/>
            <a:ext cx="4276725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Interactive Mode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Entering Statements: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925" y="1976225"/>
            <a:ext cx="375285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Interactive Mode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lang="en-GB"/>
              <a:t>. </a:t>
            </a:r>
            <a:r>
              <a:rPr lang="en-GB"/>
              <a:t>Immediate Feedback: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563" y="2042713"/>
            <a:ext cx="404812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Identifiers</a:t>
            </a:r>
            <a:endParaRPr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-GB"/>
              <a:t>An identifier is a sequence of one or more characters used to name a given program element.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-GB"/>
              <a:t>In Python, an identifier may contain letters (A-Z or a-z) and digits, but cannot begin with a digit.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-GB"/>
              <a:t>Special underscore character can also be used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-GB"/>
              <a:t>Example : line, salary, emp1, emp_salary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Interpreter Vs Compiler</a:t>
            </a:r>
            <a:endParaRPr/>
          </a:p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Rules for Identifier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Python is case sensitive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375" y="2130625"/>
            <a:ext cx="4485025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Rules for Identifier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Identifiers may contain letters and digits, but cannot begin with a digit.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93686"/>
            <a:ext cx="9144000" cy="282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Rules for Identifier</a:t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underscore character, _, is also allowed to aid in the readability of long identifier names.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50" y="1920605"/>
            <a:ext cx="9144001" cy="32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Rules for Identifier</a:t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/>
              <a:t>Spaces are not allowed as part of an identifier</a:t>
            </a:r>
            <a:endParaRPr sz="2000"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38"/>
            <a:ext cx="9144000" cy="181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Rules for Identifier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/>
              <a:t>Quotes are not allowed in identifiers</a:t>
            </a:r>
            <a:endParaRPr sz="2000"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000" y="2382288"/>
            <a:ext cx="71437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Rules for Identifier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334325"/>
            <a:ext cx="66389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450" y="2968900"/>
            <a:ext cx="563880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Keywords</a:t>
            </a:r>
            <a:endParaRPr/>
          </a:p>
        </p:txBody>
      </p:sp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-GB"/>
              <a:t>Keywords are the reserved words in Python and can't be used as an identifier.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-GB"/>
              <a:t>A keyword is an identifier that has pre-defined meaning in a programming language.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238" y="2678175"/>
            <a:ext cx="555307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keywords</a:t>
            </a:r>
            <a:endParaRPr/>
          </a:p>
        </p:txBody>
      </p:sp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90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read-only attribute kwlist </a:t>
            </a:r>
            <a:r>
              <a:rPr lang="en-GB" sz="1900">
                <a:solidFill>
                  <a:srgbClr val="040C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returns a list of all keywords reserved for the interpreter</a:t>
            </a:r>
            <a:endParaRPr sz="2200"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0" y="2030486"/>
            <a:ext cx="9144001" cy="2623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Comments in Python</a:t>
            </a:r>
            <a:endParaRPr/>
          </a:p>
        </p:txBody>
      </p:sp>
      <p:sp>
        <p:nvSpPr>
          <p:cNvPr id="249" name="Google Shape;249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5011"/>
            <a:ext cx="9143999" cy="3400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Comments in Python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9876"/>
            <a:ext cx="9144000" cy="188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Interpreter</a:t>
            </a:r>
            <a:r>
              <a:rPr lang="en-GB"/>
              <a:t>s Vs Compilers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•Two kinds of program translator to convert from high-level languages into low-level languages: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b="1"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Interpreters  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b="1"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Compilers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Indentation</a:t>
            </a:r>
            <a:endParaRPr/>
          </a:p>
        </p:txBody>
      </p:sp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★"/>
            </a:pPr>
            <a:r>
              <a:rPr lang="en-GB" sz="2000"/>
              <a:t>Most of the programming languages like C, C++, and Java use braces { } to define a block of code. 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★"/>
            </a:pPr>
            <a:r>
              <a:rPr lang="en-GB" sz="2000"/>
              <a:t>Python, however, uses indentation.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type="title"/>
          </p:nvPr>
        </p:nvSpPr>
        <p:spPr>
          <a:xfrm>
            <a:off x="212300" y="1928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Indentation</a:t>
            </a:r>
            <a:endParaRPr/>
          </a:p>
        </p:txBody>
      </p:sp>
      <p:sp>
        <p:nvSpPr>
          <p:cNvPr id="269" name="Google Shape;269;p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0251"/>
            <a:ext cx="9144000" cy="441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 function()</a:t>
            </a:r>
            <a:endParaRPr/>
          </a:p>
        </p:txBody>
      </p:sp>
      <p:sp>
        <p:nvSpPr>
          <p:cNvPr id="276" name="Google Shape;276;p44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&gt;&gt;&gt; print("What is your name?")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your name?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print function, the output is printed and the stops execution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4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&gt;&gt;&gt; input("What is your name?")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your name?George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'George’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input function, the prompt is printed and waits till it receives data.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Input()</a:t>
            </a:r>
            <a:endParaRPr/>
          </a:p>
        </p:txBody>
      </p:sp>
      <p:sp>
        <p:nvSpPr>
          <p:cNvPr id="283" name="Google Shape;283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•Concatenation of print and input function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•&gt;&gt;&gt; print("Hello  "+input("What is your name?"))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•What is your name?George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•Hello  George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311700" y="445025"/>
            <a:ext cx="8935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Practice: Read two numbers from users and print the result</a:t>
            </a:r>
            <a:endParaRPr/>
          </a:p>
        </p:txBody>
      </p:sp>
      <p:sp>
        <p:nvSpPr>
          <p:cNvPr id="289" name="Google Shape;289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num1=int(input())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num2=int(input())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print(num1*num2)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Result: 5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25… Answer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Variables</a:t>
            </a:r>
            <a:endParaRPr/>
          </a:p>
        </p:txBody>
      </p:sp>
      <p:sp>
        <p:nvSpPr>
          <p:cNvPr id="295" name="Google Shape;295;p4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★"/>
            </a:pPr>
            <a:r>
              <a:rPr lang="en-GB" sz="2100"/>
              <a:t>A variable is a named location (identifier) used to store data in the memory.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★"/>
            </a:pPr>
            <a:r>
              <a:rPr lang="en-GB" sz="2100"/>
              <a:t> It is helpful to think of variables as a container that holds data that can be changed later in the program.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★"/>
            </a:pPr>
            <a:r>
              <a:rPr lang="en-GB" sz="2100"/>
              <a:t> Variables are assigned with values by use of the assignment operator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0107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508" y="77875"/>
            <a:ext cx="4578843" cy="345421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0"/>
          <p:cNvSpPr txBox="1"/>
          <p:nvPr/>
        </p:nvSpPr>
        <p:spPr>
          <a:xfrm>
            <a:off x="1345175" y="3907875"/>
            <a:ext cx="47832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What is the expected output ??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>
            <p:ph type="title"/>
          </p:nvPr>
        </p:nvSpPr>
        <p:spPr>
          <a:xfrm>
            <a:off x="311700" y="445025"/>
            <a:ext cx="8686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Rules and Naming Convention for Variables and Constants </a:t>
            </a:r>
            <a:endParaRPr/>
          </a:p>
        </p:txBody>
      </p:sp>
      <p:sp>
        <p:nvSpPr>
          <p:cNvPr id="317" name="Google Shape;317;p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2738"/>
            <a:ext cx="9143999" cy="384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Compiler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•Compiler translates a high level program to low level completely before the program starts running.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•High-level program is called </a:t>
            </a:r>
            <a:r>
              <a:rPr b="1"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code</a:t>
            </a:r>
            <a:endParaRPr b="1"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Translated program is called the </a:t>
            </a:r>
            <a:r>
              <a:rPr b="1"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code </a:t>
            </a: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the </a:t>
            </a:r>
            <a:r>
              <a:rPr b="1"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executable</a:t>
            </a: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does not fix the error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no error is determined the complete source code is converted into object code(machine code)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>
            <p:ph type="title"/>
          </p:nvPr>
        </p:nvSpPr>
        <p:spPr>
          <a:xfrm>
            <a:off x="0" y="445025"/>
            <a:ext cx="8832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Rules and Naming Convention for Variables and Constants</a:t>
            </a:r>
            <a:endParaRPr/>
          </a:p>
        </p:txBody>
      </p:sp>
      <p:sp>
        <p:nvSpPr>
          <p:cNvPr id="324" name="Google Shape;324;p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0" y="1216585"/>
            <a:ext cx="9143998" cy="3555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Variables</a:t>
            </a:r>
            <a:endParaRPr/>
          </a:p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311700" y="126617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8131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★"/>
            </a:pPr>
            <a:r>
              <a:rPr lang="en-GB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input("What is your name?")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31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★"/>
            </a:pPr>
            <a:r>
              <a:rPr lang="en-GB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7822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GB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your </a:t>
            </a:r>
            <a:r>
              <a:rPr lang="en-GB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GB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ame?George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31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★"/>
            </a:pPr>
            <a:r>
              <a:rPr lang="en-GB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print(input("What is your name?"))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31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★"/>
            </a:pPr>
            <a:r>
              <a:rPr lang="en-GB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7822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GB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your name?George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7822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-GB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George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3"/>
          <p:cNvSpPr txBox="1"/>
          <p:nvPr>
            <p:ph idx="2" type="body"/>
          </p:nvPr>
        </p:nvSpPr>
        <p:spPr>
          <a:xfrm>
            <a:off x="4736900" y="1266175"/>
            <a:ext cx="4596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★"/>
            </a:pPr>
            <a:r>
              <a:rPr lang="en-GB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print(len(input("What is your name?")))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★"/>
            </a:pPr>
            <a:r>
              <a:rPr lang="en-GB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</a:pPr>
            <a:r>
              <a:rPr lang="en-GB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your name?George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○"/>
            </a:pPr>
            <a:r>
              <a:rPr lang="en-GB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you include a variable for the last slide??</a:t>
            </a:r>
            <a:endParaRPr/>
          </a:p>
        </p:txBody>
      </p:sp>
      <p:sp>
        <p:nvSpPr>
          <p:cNvPr id="338" name="Google Shape;338;p54"/>
          <p:cNvSpPr txBox="1"/>
          <p:nvPr>
            <p:ph idx="1" type="body"/>
          </p:nvPr>
        </p:nvSpPr>
        <p:spPr>
          <a:xfrm>
            <a:off x="164900" y="1266175"/>
            <a:ext cx="4407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name=input("what is your name?")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length=len(name)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print(length)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your name?George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4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name=input("what is your name?</a:t>
            </a:r>
            <a:r>
              <a:rPr b="1" lang="en-GB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\n</a:t>
            </a: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length=len(name)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print(length)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your name?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George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450" y="2571740"/>
            <a:ext cx="927150" cy="96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175" y="3975850"/>
            <a:ext cx="182640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Variables</a:t>
            </a:r>
            <a:endParaRPr/>
          </a:p>
        </p:txBody>
      </p:sp>
      <p:sp>
        <p:nvSpPr>
          <p:cNvPr id="347" name="Google Shape;347;p5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★"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Hello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world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★"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a:world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b: Hello</a:t>
            </a:r>
            <a:endParaRPr/>
          </a:p>
        </p:txBody>
      </p:sp>
      <p:sp>
        <p:nvSpPr>
          <p:cNvPr id="348" name="Google Shape;348;p55"/>
          <p:cNvSpPr txBox="1"/>
          <p:nvPr>
            <p:ph idx="2" type="body"/>
          </p:nvPr>
        </p:nvSpPr>
        <p:spPr>
          <a:xfrm>
            <a:off x="4832400" y="913725"/>
            <a:ext cx="3999900" cy="3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Code: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a=input()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b=input()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c=a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a=b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b=c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print("a:"+a)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print("b:",b)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Practice</a:t>
            </a:r>
            <a:endParaRPr/>
          </a:p>
        </p:txBody>
      </p:sp>
      <p:sp>
        <p:nvSpPr>
          <p:cNvPr id="354" name="Google Shape;354;p5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#1. Create a greeting for your program.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#2. Ask the user for the place that they most love to settle.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#3. Ask the user for the name of a city to which they have traveled.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#4. Combine the name of their place and city and show them their Startup Company name .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#5. Make sure the input cursor shows on a new line: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Answer</a:t>
            </a:r>
            <a:endParaRPr/>
          </a:p>
        </p:txBody>
      </p:sp>
      <p:sp>
        <p:nvSpPr>
          <p:cNvPr id="360" name="Google Shape;360;p57"/>
          <p:cNvSpPr txBox="1"/>
          <p:nvPr>
            <p:ph idx="1" type="body"/>
          </p:nvPr>
        </p:nvSpPr>
        <p:spPr>
          <a:xfrm>
            <a:off x="311700" y="1000700"/>
            <a:ext cx="8520600" cy="3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#1. Create a greeting for your program.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print("Welcome to the Startup Company name generator\n")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#2. Ask the user for the place that they most love to settle.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place=input("Which city you love to settle?\n")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#3. Ask the user for the name of a city to which they have traveled.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city=input("What is the name of a city to which you have traveled?\n")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#4. Combine the name of their place and city and show them their Startup 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Company name .print("Your Startup Company name could be "+place+" "+city ,"\n")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#5. Make sure the input cursor shows on a new line: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types</a:t>
            </a:r>
            <a:endParaRPr/>
          </a:p>
        </p:txBody>
      </p:sp>
      <p:sp>
        <p:nvSpPr>
          <p:cNvPr id="366" name="Google Shape;366;p58"/>
          <p:cNvSpPr txBox="1"/>
          <p:nvPr>
            <p:ph idx="1" type="body"/>
          </p:nvPr>
        </p:nvSpPr>
        <p:spPr>
          <a:xfrm>
            <a:off x="311700" y="1266325"/>
            <a:ext cx="8520600" cy="3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16"/>
              <a:t>Data types supported by Python </a:t>
            </a:r>
            <a:endParaRPr sz="2116"/>
          </a:p>
          <a:p>
            <a:pPr indent="-362979" lvl="0" marL="457200" rtl="0" algn="l">
              <a:spcBef>
                <a:spcPts val="1200"/>
              </a:spcBef>
              <a:spcAft>
                <a:spcPts val="0"/>
              </a:spcAft>
              <a:buSzPts val="2116"/>
              <a:buAutoNum type="arabicPeriod"/>
            </a:pPr>
            <a:r>
              <a:rPr lang="en-GB" sz="2116"/>
              <a:t>Numeric Types</a:t>
            </a:r>
            <a:endParaRPr sz="2116"/>
          </a:p>
          <a:p>
            <a:pPr indent="-362979" lvl="0" marL="457200" rtl="0" algn="l">
              <a:spcBef>
                <a:spcPts val="0"/>
              </a:spcBef>
              <a:spcAft>
                <a:spcPts val="0"/>
              </a:spcAft>
              <a:buSzPts val="2116"/>
              <a:buAutoNum type="arabicPeriod"/>
            </a:pPr>
            <a:r>
              <a:rPr lang="en-GB" sz="2116"/>
              <a:t>Sequence Types</a:t>
            </a:r>
            <a:endParaRPr sz="2116"/>
          </a:p>
          <a:p>
            <a:pPr indent="-362979" lvl="0" marL="457200" rtl="0" algn="l">
              <a:spcBef>
                <a:spcPts val="0"/>
              </a:spcBef>
              <a:spcAft>
                <a:spcPts val="0"/>
              </a:spcAft>
              <a:buSzPts val="2116"/>
              <a:buAutoNum type="arabicPeriod"/>
            </a:pPr>
            <a:r>
              <a:rPr lang="en-GB" sz="2116"/>
              <a:t>Set Types</a:t>
            </a:r>
            <a:endParaRPr sz="2116"/>
          </a:p>
          <a:p>
            <a:pPr indent="-362979" lvl="0" marL="457200" rtl="0" algn="l">
              <a:spcBef>
                <a:spcPts val="0"/>
              </a:spcBef>
              <a:spcAft>
                <a:spcPts val="0"/>
              </a:spcAft>
              <a:buSzPts val="2116"/>
              <a:buAutoNum type="arabicPeriod"/>
            </a:pPr>
            <a:r>
              <a:rPr lang="en-GB" sz="2116"/>
              <a:t>Mapping Types</a:t>
            </a:r>
            <a:endParaRPr sz="2116"/>
          </a:p>
          <a:p>
            <a:pPr indent="-362979" lvl="0" marL="457200" rtl="0" algn="l">
              <a:spcBef>
                <a:spcPts val="0"/>
              </a:spcBef>
              <a:spcAft>
                <a:spcPts val="0"/>
              </a:spcAft>
              <a:buSzPts val="2116"/>
              <a:buAutoNum type="arabicPeriod"/>
            </a:pPr>
            <a:r>
              <a:rPr lang="en-GB" sz="2116"/>
              <a:t>Binary Types</a:t>
            </a:r>
            <a:endParaRPr sz="2116"/>
          </a:p>
          <a:p>
            <a:pPr indent="-362979" lvl="0" marL="457200" rtl="0" algn="l">
              <a:spcBef>
                <a:spcPts val="0"/>
              </a:spcBef>
              <a:spcAft>
                <a:spcPts val="0"/>
              </a:spcAft>
              <a:buSzPts val="2116"/>
              <a:buAutoNum type="arabicPeriod"/>
            </a:pPr>
            <a:r>
              <a:rPr lang="en-GB" sz="2116"/>
              <a:t>None Type</a:t>
            </a:r>
            <a:endParaRPr sz="2116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Numeric Types</a:t>
            </a:r>
            <a:endParaRPr/>
          </a:p>
        </p:txBody>
      </p:sp>
      <p:sp>
        <p:nvSpPr>
          <p:cNvPr id="372" name="Google Shape;372;p5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Integer (int): Represents whole numbers. Example: 42, -7, 0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Floating-point (float): Represents real numbers with a decimal point. Example: 3.14, -0.001, 2.0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Complex (complex): Represents complex numbers with real and imaginary parts. Example: 2 + 3j, -1.5 + 0.5j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Numeric Types</a:t>
            </a:r>
            <a:endParaRPr/>
          </a:p>
        </p:txBody>
      </p:sp>
      <p:sp>
        <p:nvSpPr>
          <p:cNvPr id="378" name="Google Shape;378;p6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Boolean (bool): Represents truth values True and False. Example: True, False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/>
              <a:t>Fraction (fractions.Fraction): Represents rational numbers as fractions. Example: Fraction(1, 3), Fraction(2, 5)</a:t>
            </a:r>
            <a:endParaRPr sz="2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  <p:sp>
        <p:nvSpPr>
          <p:cNvPr id="384" name="Google Shape;384;p6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400" y="1266325"/>
            <a:ext cx="7303199" cy="35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Compiler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compiler links all the code files into a single runnable program, which is known as the exe file.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Finally, it runs the program and generates output.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2"/>
          <p:cNvSpPr txBox="1"/>
          <p:nvPr>
            <p:ph idx="4294967295"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Fraction</a:t>
            </a:r>
            <a:endParaRPr/>
          </a:p>
        </p:txBody>
      </p:sp>
      <p:pic>
        <p:nvPicPr>
          <p:cNvPr id="391" name="Google Shape;39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725" y="255250"/>
            <a:ext cx="6944976" cy="45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75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4"/>
          <p:cNvSpPr txBox="1"/>
          <p:nvPr>
            <p:ph type="title"/>
          </p:nvPr>
        </p:nvSpPr>
        <p:spPr>
          <a:xfrm>
            <a:off x="311700" y="-767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Boolean values</a:t>
            </a:r>
            <a:endParaRPr/>
          </a:p>
        </p:txBody>
      </p:sp>
      <p:sp>
        <p:nvSpPr>
          <p:cNvPr id="402" name="Google Shape;402;p64"/>
          <p:cNvSpPr txBox="1"/>
          <p:nvPr>
            <p:ph idx="1" type="body"/>
          </p:nvPr>
        </p:nvSpPr>
        <p:spPr>
          <a:xfrm>
            <a:off x="161925" y="55815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Primitive datatype having one of two values: True or False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25" y="1097025"/>
            <a:ext cx="882015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</a:t>
            </a:r>
            <a:r>
              <a:rPr lang="en-GB"/>
              <a:t>Sequence Types  (Note : all these are ordered)</a:t>
            </a:r>
            <a:endParaRPr/>
          </a:p>
        </p:txBody>
      </p:sp>
      <p:sp>
        <p:nvSpPr>
          <p:cNvPr id="409" name="Google Shape;409;p65"/>
          <p:cNvSpPr txBox="1"/>
          <p:nvPr>
            <p:ph idx="1" type="body"/>
          </p:nvPr>
        </p:nvSpPr>
        <p:spPr>
          <a:xfrm>
            <a:off x="311700" y="1266325"/>
            <a:ext cx="8699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-GB" sz="231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String (str): Represents sequences of characters. Example: "hello", 'world’ </a:t>
            </a:r>
            <a:endParaRPr b="1" sz="231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-GB" sz="231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List (list): Represents ordered, mutable sequences of elements. Example: [1, 2, 3], ['a', 'b', 'c’]. Lists can store multiple values but string will store multiple characters.</a:t>
            </a:r>
            <a:endParaRPr b="1" sz="231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-GB" sz="231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Tuple (tuple): Represents ordered, immutable sequences of elements. Example: (1, 2, 3), ('a', 'b', 'c’)</a:t>
            </a:r>
            <a:endParaRPr b="1" sz="231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-GB" sz="231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Range (range): Represents sequences of numbers, commonly used in loops. Example: range(10), range(1, 10, 2)</a:t>
            </a:r>
            <a:endParaRPr b="1" sz="231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Strings</a:t>
            </a:r>
            <a:endParaRPr/>
          </a:p>
        </p:txBody>
      </p:sp>
      <p:sp>
        <p:nvSpPr>
          <p:cNvPr id="415" name="Google Shape;415;p6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Strings in Python are identified as a set of characters represented in quotation marks.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Python allows for either pair of single or double quotes.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Strings are immutable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Strings</a:t>
            </a:r>
            <a:endParaRPr/>
          </a:p>
        </p:txBody>
      </p:sp>
      <p:sp>
        <p:nvSpPr>
          <p:cNvPr id="421" name="Google Shape;421;p6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cannot delete or remove characters from a string. But you can delete the entire string using ‘del’ keyword.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925" y="2307525"/>
            <a:ext cx="2909525" cy="19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496" y="1741950"/>
            <a:ext cx="537942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Strings</a:t>
            </a:r>
            <a:endParaRPr/>
          </a:p>
        </p:txBody>
      </p:sp>
      <p:sp>
        <p:nvSpPr>
          <p:cNvPr id="429" name="Google Shape;429;p6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Subsets of strings can be taken using the slice operator </a:t>
            </a:r>
            <a:r>
              <a:rPr lang="en-GB" sz="2400">
                <a:solidFill>
                  <a:srgbClr val="FF0000"/>
                </a:solidFill>
              </a:rPr>
              <a:t>([ ] and [:] ) </a:t>
            </a:r>
            <a:r>
              <a:rPr lang="en-GB" sz="2000"/>
              <a:t>with </a:t>
            </a:r>
            <a:r>
              <a:rPr lang="en-GB" sz="2300">
                <a:solidFill>
                  <a:srgbClr val="FF0000"/>
                </a:solidFill>
                <a:highlight>
                  <a:schemeClr val="lt1"/>
                </a:highlight>
              </a:rPr>
              <a:t>indexes starting at 0</a:t>
            </a:r>
            <a:r>
              <a:rPr lang="en-GB" sz="2000"/>
              <a:t> in the beginning of the string and working their way </a:t>
            </a:r>
            <a:r>
              <a:rPr lang="en-GB" sz="2200">
                <a:solidFill>
                  <a:srgbClr val="FF0000"/>
                </a:solidFill>
              </a:rPr>
              <a:t>from -1 at the end.</a:t>
            </a:r>
            <a:endParaRPr sz="2200">
              <a:solidFill>
                <a:srgbClr val="FF0000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★"/>
            </a:pPr>
            <a:r>
              <a:rPr lang="en-GB" sz="2000"/>
              <a:t>plus (+) sign is the string concatenation operator 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★"/>
            </a:pPr>
            <a:r>
              <a:rPr lang="en-GB" sz="2000"/>
              <a:t> asterisk (*) is the repetition operator</a:t>
            </a:r>
            <a:endParaRPr sz="2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/>
          <p:nvPr>
            <p:ph type="title"/>
          </p:nvPr>
        </p:nvSpPr>
        <p:spPr>
          <a:xfrm>
            <a:off x="361400" y="59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 exercise</a:t>
            </a:r>
            <a:endParaRPr/>
          </a:p>
        </p:txBody>
      </p:sp>
      <p:sp>
        <p:nvSpPr>
          <p:cNvPr id="435" name="Google Shape;435;p69"/>
          <p:cNvSpPr txBox="1"/>
          <p:nvPr>
            <p:ph idx="1" type="body"/>
          </p:nvPr>
        </p:nvSpPr>
        <p:spPr>
          <a:xfrm>
            <a:off x="311700" y="913725"/>
            <a:ext cx="3999900" cy="3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name="Welcome to the Python lab"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print (name)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print(name[0])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print(name[-1])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print(name[2:5])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print(name[2:])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print(name[:9])</a:t>
            </a:r>
            <a:endParaRPr sz="1600"/>
          </a:p>
          <a:p>
            <a:pPr indent="0" lvl="0" marL="0" rtl="0" algn="l">
              <a:lnSpc>
                <a:spcPct val="12777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print(name[:-1])</a:t>
            </a:r>
            <a:endParaRPr sz="2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print(name * 2)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/>
              <a:t>print(name + "Text")</a:t>
            </a:r>
            <a:endParaRPr sz="1600"/>
          </a:p>
        </p:txBody>
      </p:sp>
      <p:sp>
        <p:nvSpPr>
          <p:cNvPr id="436" name="Google Shape;436;p69"/>
          <p:cNvSpPr txBox="1"/>
          <p:nvPr>
            <p:ph idx="2" type="body"/>
          </p:nvPr>
        </p:nvSpPr>
        <p:spPr>
          <a:xfrm>
            <a:off x="4832400" y="1112500"/>
            <a:ext cx="3999900" cy="3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Welcome to the Python lab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W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b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lco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lcome to the Python lab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Welcome t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Welcome to the Python la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Welcome to the Python labWelcome to the Python lab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700"/>
              <a:t>Welcome to the Python labText</a:t>
            </a:r>
            <a:endParaRPr sz="17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0"/>
          <p:cNvSpPr txBox="1"/>
          <p:nvPr/>
        </p:nvSpPr>
        <p:spPr>
          <a:xfrm>
            <a:off x="0" y="0"/>
            <a:ext cx="4401600" cy="47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04040"/>
                </a:solidFill>
              </a:rPr>
              <a:t>str=“Hello World!”</a:t>
            </a:r>
            <a:endParaRPr b="1" sz="2400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04040"/>
                </a:solidFill>
              </a:rPr>
              <a:t>print (str)</a:t>
            </a:r>
            <a:endParaRPr b="1" sz="2400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04040"/>
                </a:solidFill>
              </a:rPr>
              <a:t>print (str[0])</a:t>
            </a:r>
            <a:endParaRPr b="1" sz="2400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04040"/>
                </a:solidFill>
              </a:rPr>
              <a:t>print (str[3:6])</a:t>
            </a:r>
            <a:endParaRPr b="1" sz="2400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04040"/>
                </a:solidFill>
              </a:rPr>
              <a:t>print (str [3: ])</a:t>
            </a:r>
            <a:endParaRPr b="1" sz="2400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04040"/>
                </a:solidFill>
              </a:rPr>
              <a:t>print(str[-1])</a:t>
            </a:r>
            <a:endParaRPr b="1" sz="2400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04040"/>
                </a:solidFill>
              </a:rPr>
              <a:t>print (str[ :-1])</a:t>
            </a:r>
            <a:endParaRPr b="1" sz="2400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04040"/>
                </a:solidFill>
              </a:rPr>
              <a:t>print str * 4</a:t>
            </a:r>
            <a:endParaRPr b="1" sz="2400">
              <a:solidFill>
                <a:srgbClr val="40404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n-GB" sz="2400">
                <a:solidFill>
                  <a:srgbClr val="404040"/>
                </a:solidFill>
              </a:rPr>
              <a:t>print str+ “TEST”</a:t>
            </a:r>
            <a:endParaRPr b="1" sz="240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Lists</a:t>
            </a:r>
            <a:endParaRPr/>
          </a:p>
        </p:txBody>
      </p:sp>
      <p:sp>
        <p:nvSpPr>
          <p:cNvPr id="447" name="Google Shape;447;p7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Lists store multiple values separated with a comma.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Lists can have any data types as values in it.</a:t>
            </a:r>
            <a:endParaRPr/>
          </a:p>
        </p:txBody>
      </p:sp>
      <p:pic>
        <p:nvPicPr>
          <p:cNvPr id="448" name="Google Shape;4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00" y="2410225"/>
            <a:ext cx="3520800" cy="19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600" y="2410225"/>
            <a:ext cx="5676900" cy="16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975" y="433388"/>
            <a:ext cx="7143750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Tuples</a:t>
            </a:r>
            <a:endParaRPr/>
          </a:p>
        </p:txBody>
      </p:sp>
      <p:sp>
        <p:nvSpPr>
          <p:cNvPr id="455" name="Google Shape;455;p7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Tuple is similar to List except that the objects in tuple are immutable which means we cannot change the elements of a tuple once assigned.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When we do not want to change the data over time, tuple is a preferred data type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Tuple</a:t>
            </a:r>
            <a:endParaRPr/>
          </a:p>
        </p:txBody>
      </p:sp>
      <p:sp>
        <p:nvSpPr>
          <p:cNvPr id="461" name="Google Shape;461;p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4"/>
            <a:ext cx="9143999" cy="36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198" cy="501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Range</a:t>
            </a:r>
            <a:endParaRPr/>
          </a:p>
        </p:txBody>
      </p:sp>
      <p:sp>
        <p:nvSpPr>
          <p:cNvPr id="473" name="Google Shape;473;p75"/>
          <p:cNvSpPr txBox="1"/>
          <p:nvPr/>
        </p:nvSpPr>
        <p:spPr>
          <a:xfrm>
            <a:off x="422400" y="1152425"/>
            <a:ext cx="80664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The range function in Python is used to generate a sequence of numbers.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It is commonly used in loops to iterate over a sequence of numbers.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The range function can be used in several ways depending on the number of arguments provided.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Syntax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1. range(stop)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2. range(start, stop)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3. range(start, stop, step)</a:t>
            </a:r>
            <a:endParaRPr sz="2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8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Set</a:t>
            </a:r>
            <a:endParaRPr/>
          </a:p>
        </p:txBody>
      </p:sp>
      <p:sp>
        <p:nvSpPr>
          <p:cNvPr id="484" name="Google Shape;484;p7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Unordered &amp; Unindexed collection of items.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2) </a:t>
            </a:r>
            <a:r>
              <a:rPr lang="en-GB">
                <a:solidFill>
                  <a:srgbClr val="FF0000"/>
                </a:solidFill>
              </a:rPr>
              <a:t>Set elements are unique. Duplicate elements are not allowed. Application : in </a:t>
            </a:r>
            <a:r>
              <a:rPr lang="en-GB">
                <a:solidFill>
                  <a:srgbClr val="FF0000"/>
                </a:solidFill>
              </a:rPr>
              <a:t>statistical</a:t>
            </a:r>
            <a:r>
              <a:rPr lang="en-GB">
                <a:solidFill>
                  <a:srgbClr val="FF0000"/>
                </a:solidFill>
              </a:rPr>
              <a:t> analysis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3) A set is a collection which is unordered, unchangeable*, and unindexed.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4) FrozenSet elements are immutable (cannot be changed)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FF0000"/>
                </a:solidFill>
              </a:rPr>
              <a:t>* Note: Set items are unchangeable, but you can remove items and add new items.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Set</a:t>
            </a:r>
            <a:endParaRPr/>
          </a:p>
        </p:txBody>
      </p:sp>
      <p:sp>
        <p:nvSpPr>
          <p:cNvPr id="490" name="Google Shape;490;p7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GB"/>
              <a:t>Unordered &amp; Unindexed collection of items.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2) </a:t>
            </a:r>
            <a:r>
              <a:rPr lang="en-GB">
                <a:solidFill>
                  <a:srgbClr val="FF0000"/>
                </a:solidFill>
              </a:rPr>
              <a:t>Set elements are unique. Duplicate elements are not allowed. Application : in statistical analysis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3) Set elements are immutable (cannot be changed)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450" y="2969325"/>
            <a:ext cx="5705475" cy="21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9"/>
          <p:cNvSpPr txBox="1"/>
          <p:nvPr>
            <p:ph type="title"/>
          </p:nvPr>
        </p:nvSpPr>
        <p:spPr>
          <a:xfrm>
            <a:off x="311700" y="847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</a:t>
            </a:r>
            <a:endParaRPr/>
          </a:p>
        </p:txBody>
      </p:sp>
      <p:pic>
        <p:nvPicPr>
          <p:cNvPr id="497" name="Google Shape;49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5802"/>
            <a:ext cx="9143999" cy="39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Frozen set</a:t>
            </a:r>
            <a:endParaRPr/>
          </a:p>
        </p:txBody>
      </p:sp>
      <p:pic>
        <p:nvPicPr>
          <p:cNvPr id="503" name="Google Shape;50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60107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this</a:t>
            </a:r>
            <a:endParaRPr/>
          </a:p>
        </p:txBody>
      </p:sp>
      <p:sp>
        <p:nvSpPr>
          <p:cNvPr id="509" name="Google Shape;509;p81"/>
          <p:cNvSpPr txBox="1"/>
          <p:nvPr/>
        </p:nvSpPr>
        <p:spPr>
          <a:xfrm>
            <a:off x="311700" y="1354200"/>
            <a:ext cx="63012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thisset = {</a:t>
            </a:r>
            <a:r>
              <a:rPr lang="en-GB" sz="22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GB" sz="22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2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GB" sz="22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2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GB" sz="22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2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22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2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22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2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22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GB" sz="22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(thisset)</a:t>
            </a:r>
            <a:endParaRPr sz="2500"/>
          </a:p>
        </p:txBody>
      </p:sp>
      <p:sp>
        <p:nvSpPr>
          <p:cNvPr id="510" name="Google Shape;510;p81"/>
          <p:cNvSpPr txBox="1"/>
          <p:nvPr/>
        </p:nvSpPr>
        <p:spPr>
          <a:xfrm>
            <a:off x="373825" y="3006575"/>
            <a:ext cx="64875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thisset = {</a:t>
            </a:r>
            <a:r>
              <a:rPr lang="en-GB" sz="22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lang="en-GB" sz="22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2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lang="en-GB" sz="22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2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"cherry"</a:t>
            </a:r>
            <a:r>
              <a:rPr lang="en-GB" sz="22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2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22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2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22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2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22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GB" sz="22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(thisset)</a:t>
            </a:r>
            <a:endParaRPr sz="2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Interpreters 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7973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★"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source code programming statements are executed line-by-line during their execution.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973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★"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an error is found at any specific statement interpreter, it stops further execution until the error gets removed.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973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★"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linking of files happens, or no machine code will generate separately.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Mapping data type</a:t>
            </a:r>
            <a:endParaRPr/>
          </a:p>
        </p:txBody>
      </p:sp>
      <p:sp>
        <p:nvSpPr>
          <p:cNvPr id="516" name="Google Shape;516;p8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Dictionary (dict): Represents collections of key-value pairs. 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200"/>
              <a:t>   </a:t>
            </a:r>
            <a:r>
              <a:rPr lang="en-GB" sz="2200">
                <a:solidFill>
                  <a:srgbClr val="FF0000"/>
                </a:solidFill>
              </a:rPr>
              <a:t> Example: {'a': 1, 'b': 2}, {1: 'one', 2: 'two’}</a:t>
            </a:r>
            <a:endParaRPr sz="2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3"/>
          <p:cNvSpPr txBox="1"/>
          <p:nvPr>
            <p:ph type="title"/>
          </p:nvPr>
        </p:nvSpPr>
        <p:spPr>
          <a:xfrm>
            <a:off x="2123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Dictionary</a:t>
            </a:r>
            <a:endParaRPr/>
          </a:p>
        </p:txBody>
      </p:sp>
      <p:sp>
        <p:nvSpPr>
          <p:cNvPr id="522" name="Google Shape;522;p83"/>
          <p:cNvSpPr txBox="1"/>
          <p:nvPr>
            <p:ph idx="1" type="body"/>
          </p:nvPr>
        </p:nvSpPr>
        <p:spPr>
          <a:xfrm>
            <a:off x="311700" y="627975"/>
            <a:ext cx="8520600" cy="4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1840"/>
              <a:t>Python's dictionaries consist of key-value pairs</a:t>
            </a:r>
            <a:endParaRPr sz="184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840"/>
              <a:t>A dictionary key can be almost any Python type, </a:t>
            </a:r>
            <a:r>
              <a:rPr lang="en-GB" sz="1840">
                <a:solidFill>
                  <a:srgbClr val="FF0000"/>
                </a:solidFill>
              </a:rPr>
              <a:t>but are usually numbers or strings.</a:t>
            </a:r>
            <a:endParaRPr sz="184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840"/>
              <a:t>Dictionaries are enclosed by curly braces ({ }) and values can be assigned and accessed using square braces ([]).</a:t>
            </a:r>
            <a:endParaRPr sz="184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840"/>
              <a:t>The values of the dictionary can be changed.</a:t>
            </a:r>
            <a:endParaRPr sz="184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840"/>
              <a:t>A dictionary is a collection which is ordered*, changeable and do not allow duplicates.</a:t>
            </a:r>
            <a:endParaRPr sz="184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840">
                <a:solidFill>
                  <a:srgbClr val="FF0000"/>
                </a:solidFill>
              </a:rPr>
              <a:t>Note: As of Python version 3.7, dictionaries are ordered. In Python 3.6 and earlier, dictionaries are unordered.</a:t>
            </a:r>
            <a:endParaRPr sz="184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840">
                <a:solidFill>
                  <a:srgbClr val="FF0000"/>
                </a:solidFill>
              </a:rPr>
              <a:t>Dictionaries cannot have two items with the same key:.</a:t>
            </a:r>
            <a:endParaRPr sz="184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4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26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Practice</a:t>
            </a:r>
            <a:endParaRPr/>
          </a:p>
        </p:txBody>
      </p:sp>
      <p:sp>
        <p:nvSpPr>
          <p:cNvPr id="528" name="Google Shape;528;p84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thisdict = {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  "brand": "Ford",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  "model": "Mustang",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  "year": 1964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}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print(thisdict)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/>
              <a:t>print(thisdict["brand"])</a:t>
            </a:r>
            <a:endParaRPr sz="2000"/>
          </a:p>
        </p:txBody>
      </p:sp>
      <p:sp>
        <p:nvSpPr>
          <p:cNvPr id="529" name="Google Shape;529;p84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{'brand': 'Ford', 'model': 'Mustang', 'year': 1964}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100"/>
              <a:t>Ford</a:t>
            </a:r>
            <a:endParaRPr sz="21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Duplicate values will overwrite existing values:</a:t>
            </a:r>
            <a:endParaRPr/>
          </a:p>
        </p:txBody>
      </p:sp>
      <p:sp>
        <p:nvSpPr>
          <p:cNvPr id="535" name="Google Shape;535;p85"/>
          <p:cNvSpPr txBox="1"/>
          <p:nvPr>
            <p:ph idx="1" type="body"/>
          </p:nvPr>
        </p:nvSpPr>
        <p:spPr>
          <a:xfrm>
            <a:off x="311700" y="1266175"/>
            <a:ext cx="39999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thisdict = {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  "brand": "Ford",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  "model": "Mustang",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  "year": 1964,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  "year": 2020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}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/>
              <a:t>print(thisdict)</a:t>
            </a:r>
            <a:endParaRPr sz="2100"/>
          </a:p>
        </p:txBody>
      </p:sp>
      <p:sp>
        <p:nvSpPr>
          <p:cNvPr id="536" name="Google Shape;536;p8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{'brand': 'Ford', 'model': 'Mustang', 'year': </a:t>
            </a:r>
            <a:r>
              <a:rPr lang="en-GB" sz="2400">
                <a:solidFill>
                  <a:srgbClr val="FF0000"/>
                </a:solidFill>
              </a:rPr>
              <a:t>2020</a:t>
            </a:r>
            <a:r>
              <a:rPr lang="en-GB" sz="2400"/>
              <a:t>}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400"/>
              <a:t>Note: The values in dictionary items can be of any data type:</a:t>
            </a:r>
            <a:endParaRPr sz="24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87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789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 None data type</a:t>
            </a:r>
            <a:endParaRPr/>
          </a:p>
        </p:txBody>
      </p:sp>
      <p:sp>
        <p:nvSpPr>
          <p:cNvPr id="552" name="Google Shape;552;p8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19"/>
              <a:t>Special data type - None</a:t>
            </a:r>
            <a:endParaRPr sz="351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519"/>
              <a:t> Basically, the data type means non existent, not known or empty</a:t>
            </a:r>
            <a:endParaRPr sz="351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519"/>
              <a:t> Can be used to check for emptiness</a:t>
            </a:r>
            <a:endParaRPr sz="351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None data type</a:t>
            </a:r>
            <a:endParaRPr/>
          </a:p>
        </p:txBody>
      </p:sp>
      <p:sp>
        <p:nvSpPr>
          <p:cNvPr id="558" name="Google Shape;558;p8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def check_return():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/>
              <a:t>    pass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/>
              <a:t>print(check_return()) 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/>
              <a:t>Result: None</a:t>
            </a:r>
            <a:endParaRPr sz="351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0"/>
          <p:cNvSpPr txBox="1"/>
          <p:nvPr>
            <p:ph type="title"/>
          </p:nvPr>
        </p:nvSpPr>
        <p:spPr>
          <a:xfrm>
            <a:off x="361400" y="847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List, tuples, dictionary</a:t>
            </a:r>
            <a:endParaRPr/>
          </a:p>
        </p:txBody>
      </p:sp>
      <p:pic>
        <p:nvPicPr>
          <p:cNvPr id="564" name="Google Shape;56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4550"/>
            <a:ext cx="8839199" cy="40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31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Interpreters 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050" y="2006700"/>
            <a:ext cx="7647899" cy="12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2"/>
          <p:cNvSpPr txBox="1"/>
          <p:nvPr>
            <p:ph type="title"/>
          </p:nvPr>
        </p:nvSpPr>
        <p:spPr>
          <a:xfrm>
            <a:off x="311700" y="59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Operators</a:t>
            </a:r>
            <a:endParaRPr/>
          </a:p>
        </p:txBody>
      </p:sp>
      <p:sp>
        <p:nvSpPr>
          <p:cNvPr id="575" name="Google Shape;575;p92"/>
          <p:cNvSpPr txBox="1"/>
          <p:nvPr>
            <p:ph idx="1" type="body"/>
          </p:nvPr>
        </p:nvSpPr>
        <p:spPr>
          <a:xfrm>
            <a:off x="311700" y="767275"/>
            <a:ext cx="8520600" cy="45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Operators are special symbols in Python which are used to perform operations on variables/values.</a:t>
            </a:r>
            <a:endParaRPr/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Char char="★"/>
            </a:pPr>
            <a:r>
              <a:rPr lang="en-GB" sz="2300"/>
              <a:t>Arithmetic operators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★"/>
            </a:pPr>
            <a:r>
              <a:rPr lang="en-GB" sz="2300"/>
              <a:t>Ternary operator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★"/>
            </a:pPr>
            <a:r>
              <a:rPr lang="en-GB" sz="2300"/>
              <a:t>Relational operators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★"/>
            </a:pPr>
            <a:r>
              <a:rPr lang="en-GB" sz="2300"/>
              <a:t>Assignment operators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★"/>
            </a:pPr>
            <a:r>
              <a:rPr lang="en-GB" sz="2300"/>
              <a:t>Logical operators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★"/>
            </a:pPr>
            <a:r>
              <a:rPr lang="en-GB" sz="2300"/>
              <a:t>Bitwise operators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★"/>
            </a:pPr>
            <a:r>
              <a:rPr lang="en-GB" sz="2300"/>
              <a:t>Special operators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3"/>
          <p:cNvSpPr txBox="1"/>
          <p:nvPr>
            <p:ph type="title"/>
          </p:nvPr>
        </p:nvSpPr>
        <p:spPr>
          <a:xfrm>
            <a:off x="311700" y="-869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 operators</a:t>
            </a:r>
            <a:endParaRPr/>
          </a:p>
        </p:txBody>
      </p:sp>
      <p:pic>
        <p:nvPicPr>
          <p:cNvPr id="581" name="Google Shape;58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8875"/>
            <a:ext cx="8009526" cy="45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 operators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1" cy="367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 operators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1" cy="36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 operators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9" name="Google Shape;59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0" cy="377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 operators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5" name="Google Shape;60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013500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 operators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7650"/>
            <a:ext cx="8839199" cy="40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Ternary</a:t>
            </a:r>
            <a:r>
              <a:rPr lang="en-GB"/>
              <a:t> operators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99"/>
          <p:cNvSpPr txBox="1"/>
          <p:nvPr/>
        </p:nvSpPr>
        <p:spPr>
          <a:xfrm>
            <a:off x="459700" y="1152425"/>
            <a:ext cx="868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These are operators that test a condition and, based on that, evaluate a value.</a:t>
            </a:r>
            <a:endParaRPr sz="2100"/>
          </a:p>
        </p:txBody>
      </p:sp>
      <p:pic>
        <p:nvPicPr>
          <p:cNvPr id="618" name="Google Shape;61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700" y="2210675"/>
            <a:ext cx="3050904" cy="28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00"/>
          <p:cNvSpPr txBox="1"/>
          <p:nvPr>
            <p:ph type="title"/>
          </p:nvPr>
        </p:nvSpPr>
        <p:spPr>
          <a:xfrm>
            <a:off x="311700" y="1468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Relational operator</a:t>
            </a:r>
            <a:endParaRPr/>
          </a:p>
        </p:txBody>
      </p:sp>
      <p:pic>
        <p:nvPicPr>
          <p:cNvPr id="624" name="Google Shape;62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7375"/>
            <a:ext cx="8106801" cy="42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35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650" y="376025"/>
            <a:ext cx="7143750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2"/>
          <p:cNvSpPr txBox="1"/>
          <p:nvPr>
            <p:ph type="title"/>
          </p:nvPr>
        </p:nvSpPr>
        <p:spPr>
          <a:xfrm>
            <a:off x="262000" y="97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operator</a:t>
            </a:r>
            <a:endParaRPr/>
          </a:p>
        </p:txBody>
      </p:sp>
      <p:pic>
        <p:nvPicPr>
          <p:cNvPr id="635" name="Google Shape;63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5250"/>
            <a:ext cx="7965175" cy="43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 operators</a:t>
            </a:r>
            <a:endParaRPr/>
          </a:p>
        </p:txBody>
      </p:sp>
      <p:sp>
        <p:nvSpPr>
          <p:cNvPr id="641" name="Google Shape;641;p103"/>
          <p:cNvSpPr txBox="1"/>
          <p:nvPr/>
        </p:nvSpPr>
        <p:spPr>
          <a:xfrm>
            <a:off x="534225" y="1627525"/>
            <a:ext cx="7942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Logical operators are used on conditional statements (either True or False). They perform Logical AND, Logical OR and Logical NOT operations.</a:t>
            </a:r>
            <a:endParaRPr sz="21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 operators</a:t>
            </a:r>
            <a:endParaRPr/>
          </a:p>
        </p:txBody>
      </p:sp>
      <p:pic>
        <p:nvPicPr>
          <p:cNvPr id="647" name="Google Shape;6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1000"/>
            <a:ext cx="8388726" cy="404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3" name="Google Shape;65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736679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0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9" name="Google Shape;65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672396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0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5" name="Google Shape;66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199" cy="354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Precedence of logical operators</a:t>
            </a:r>
            <a:endParaRPr/>
          </a:p>
        </p:txBody>
      </p:sp>
      <p:pic>
        <p:nvPicPr>
          <p:cNvPr id="671" name="Google Shape;67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0" cy="3588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Bitwise operator</a:t>
            </a:r>
            <a:endParaRPr/>
          </a:p>
        </p:txBody>
      </p:sp>
      <p:sp>
        <p:nvSpPr>
          <p:cNvPr id="677" name="Google Shape;677;p109"/>
          <p:cNvSpPr txBox="1"/>
          <p:nvPr/>
        </p:nvSpPr>
        <p:spPr>
          <a:xfrm>
            <a:off x="472100" y="1152425"/>
            <a:ext cx="887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Refers to the operators working on a bit</a:t>
            </a:r>
            <a:endParaRPr sz="22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Bitwise operator</a:t>
            </a:r>
            <a:endParaRPr/>
          </a:p>
        </p:txBody>
      </p:sp>
      <p:pic>
        <p:nvPicPr>
          <p:cNvPr id="683" name="Google Shape;68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0700"/>
            <a:ext cx="8313125" cy="39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1900"/>
            <a:ext cx="5430551" cy="41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6942" y="139975"/>
            <a:ext cx="181781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